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1" r:id="rId1"/>
  </p:sldMasterIdLst>
  <p:notesMasterIdLst>
    <p:notesMasterId r:id="rId16"/>
  </p:notesMasterIdLst>
  <p:sldIdLst>
    <p:sldId id="256" r:id="rId2"/>
    <p:sldId id="358" r:id="rId3"/>
    <p:sldId id="335" r:id="rId4"/>
    <p:sldId id="360" r:id="rId5"/>
    <p:sldId id="362" r:id="rId6"/>
    <p:sldId id="366" r:id="rId7"/>
    <p:sldId id="363" r:id="rId8"/>
    <p:sldId id="364" r:id="rId9"/>
    <p:sldId id="365" r:id="rId10"/>
    <p:sldId id="369" r:id="rId11"/>
    <p:sldId id="367" r:id="rId12"/>
    <p:sldId id="368" r:id="rId13"/>
    <p:sldId id="370" r:id="rId14"/>
    <p:sldId id="282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6" d="100"/>
          <a:sy n="86" d="100"/>
        </p:scale>
        <p:origin x="-10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8E382CAC-0047-4AC1-BDE5-4253D95A0793}" type="datetimeFigureOut">
              <a:rPr lang="ru-RU"/>
              <a:pPr>
                <a:defRPr/>
              </a:pPr>
              <a:t>27.11.2019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04B7DF5C-628B-436D-9996-7FAEACFC97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67208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Rectangle 12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/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CB9947-346B-42CE-A129-BCDB750A6F3E}" type="datetimeFigureOut">
              <a:rPr lang="ru-RU"/>
              <a:pPr>
                <a:defRPr/>
              </a:pPr>
              <a:t>27.11.2019</a:t>
            </a:fld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FB5ED1-0CB7-47DC-BF03-3A5B676062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5687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24DEA5-1FC9-4069-AD3E-A3F9B2DEFFA8}" type="datetimeFigureOut">
              <a:rPr lang="ru-RU"/>
              <a:pPr>
                <a:defRPr/>
              </a:pPr>
              <a:t>27.11.2019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D0131D-BCE3-458A-89A7-6886CC86A8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5374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A8AE4E-4CED-45C1-9B18-775B6C6630AF}" type="datetimeFigureOut">
              <a:rPr lang="ru-RU"/>
              <a:pPr>
                <a:defRPr/>
              </a:pPr>
              <a:t>27.11.2019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4BB35E-E3C6-44B2-8CD6-90D90AC9D7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7368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99DB33-E647-44D7-9752-286905160E7F}" type="datetimeFigureOut">
              <a:rPr lang="ru-RU"/>
              <a:pPr>
                <a:defRPr/>
              </a:pPr>
              <a:t>27.11.2019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111943-7D3F-416E-B047-DD186D1724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619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Rectangle 8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0B47A1-55EB-41DF-8541-CD539FCF79AA}" type="datetimeFigureOut">
              <a:rPr lang="ru-RU"/>
              <a:pPr>
                <a:defRPr/>
              </a:pPr>
              <a:t>27.11.2019</a:t>
            </a:fld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BEB9D0-256F-485F-A2AA-83737BFFDC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1274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200A36-8AE0-4D0A-8404-534C2EEF385B}" type="datetimeFigureOut">
              <a:rPr lang="ru-RU"/>
              <a:pPr>
                <a:defRPr/>
              </a:pPr>
              <a:t>27.11.2019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353151-34F9-4C61-A339-82A42F573B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6672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FD03CC-E29E-4101-A46E-403268DA06D6}" type="datetimeFigureOut">
              <a:rPr lang="ru-RU"/>
              <a:pPr>
                <a:defRPr/>
              </a:pPr>
              <a:t>27.11.2019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2F1BA-E6D7-4F82-9B0B-325933139D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2670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A9B383-96A1-4462-8400-E161C9BBE2E3}" type="datetimeFigureOut">
              <a:rPr lang="ru-RU"/>
              <a:pPr>
                <a:defRPr/>
              </a:pPr>
              <a:t>27.11.2019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F378FA-DDE8-432A-8E77-6BC5CF762F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1393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79ED8-4E95-48C4-B722-F58799EA876D}" type="datetimeFigureOut">
              <a:rPr lang="ru-RU"/>
              <a:pPr>
                <a:defRPr/>
              </a:pPr>
              <a:t>27.11.2019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00C656-21C6-413A-A893-762F751809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4632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/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C39971-0612-435A-B1FF-8540012B7E58}" type="datetimeFigureOut">
              <a:rPr lang="ru-RU"/>
              <a:pPr>
                <a:defRPr/>
              </a:pPr>
              <a:t>27.11.2019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6D68DF-E186-4275-9D8A-553F5F911E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9132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Rectangle 9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 rtlCol="0"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CE843C-6722-4F1F-B060-CBA1A13CC161}" type="datetimeFigureOut">
              <a:rPr lang="ru-RU"/>
              <a:pPr>
                <a:defRPr/>
              </a:pPr>
              <a:t>27.11.2019</a:t>
            </a:fld>
            <a:endParaRPr lang="ru-RU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489AA2-F3F5-403C-B4A8-BFD8FCFED4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0471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725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875" y="4371975"/>
            <a:ext cx="6511925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3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43000" y="731838"/>
            <a:ext cx="6400800" cy="347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AD2CF27A-29B5-4D97-95B6-0A1DCA153A41}" type="datetimeFigureOut">
              <a:rPr lang="ru-RU"/>
              <a:pPr>
                <a:defRPr/>
              </a:pPr>
              <a:t>27.11.2019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0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B09CCAF2-65CD-43CC-B874-55008D99A8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12" r:id="rId1"/>
    <p:sldLayoutId id="2147484004" r:id="rId2"/>
    <p:sldLayoutId id="2147484013" r:id="rId3"/>
    <p:sldLayoutId id="2147484005" r:id="rId4"/>
    <p:sldLayoutId id="2147484006" r:id="rId5"/>
    <p:sldLayoutId id="2147484007" r:id="rId6"/>
    <p:sldLayoutId id="2147484008" r:id="rId7"/>
    <p:sldLayoutId id="2147484009" r:id="rId8"/>
    <p:sldLayoutId id="2147484014" r:id="rId9"/>
    <p:sldLayoutId id="2147484010" r:id="rId10"/>
    <p:sldLayoutId id="2147484011" r:id="rId11"/>
  </p:sldLayoutIdLst>
  <p:timing>
    <p:tnLst>
      <p:par>
        <p:cTn id="1" dur="indefinite" restart="never" nodeType="tmRoot"/>
      </p:par>
    </p:tnLst>
  </p:timing>
  <p:txStyles>
    <p:titleStyle>
      <a:lvl1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04A8A4"/>
        </a:buClr>
        <a:buSzPct val="128000"/>
        <a:buFont typeface="Georgia" pitchFamily="18" charset="0"/>
        <a:buChar char="*"/>
        <a:defRPr sz="4600" b="1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04A8A4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2pPr>
      <a:lvl3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04A8A4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3pPr>
      <a:lvl4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04A8A4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4pPr>
      <a:lvl5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04A8A4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563" algn="l" rtl="0" eaLnBrk="0" fontAlgn="base" hangingPunct="0">
        <a:spcBef>
          <a:spcPct val="20000"/>
        </a:spcBef>
        <a:spcAft>
          <a:spcPts val="300"/>
        </a:spcAft>
        <a:buClr>
          <a:srgbClr val="04A8A4"/>
        </a:buClr>
        <a:buSzPct val="130000"/>
        <a:buFont typeface="Georgia" pitchFamily="18" charset="0"/>
        <a:buChar char="*"/>
        <a:defRPr sz="2200" kern="1200">
          <a:solidFill>
            <a:srgbClr val="404040"/>
          </a:solidFill>
          <a:latin typeface="+mn-lt"/>
          <a:ea typeface="+mn-ea"/>
          <a:cs typeface="+mn-cs"/>
        </a:defRPr>
      </a:lvl1pPr>
      <a:lvl2pPr marL="547688" indent="-182563" algn="l" rtl="0" eaLnBrk="0" fontAlgn="base" hangingPunct="0">
        <a:spcBef>
          <a:spcPct val="20000"/>
        </a:spcBef>
        <a:spcAft>
          <a:spcPts val="300"/>
        </a:spcAft>
        <a:buClr>
          <a:srgbClr val="04A8A4"/>
        </a:buClr>
        <a:buSzPct val="130000"/>
        <a:buFont typeface="Georgia" pitchFamily="18" charset="0"/>
        <a:buChar char="*"/>
        <a:defRPr sz="2000" kern="1200">
          <a:solidFill>
            <a:srgbClr val="404040"/>
          </a:solidFill>
          <a:latin typeface="+mn-lt"/>
          <a:ea typeface="+mn-ea"/>
          <a:cs typeface="+mn-cs"/>
        </a:defRPr>
      </a:lvl2pPr>
      <a:lvl3pPr marL="822325" indent="-182563" algn="l" rtl="0" eaLnBrk="0" fontAlgn="base" hangingPunct="0">
        <a:spcBef>
          <a:spcPct val="20000"/>
        </a:spcBef>
        <a:spcAft>
          <a:spcPts val="300"/>
        </a:spcAft>
        <a:buClr>
          <a:srgbClr val="04A8A4"/>
        </a:buClr>
        <a:buSzPct val="130000"/>
        <a:buFont typeface="Georgia" pitchFamily="18" charset="0"/>
        <a:buChar char="*"/>
        <a:defRPr kern="1200">
          <a:solidFill>
            <a:srgbClr val="404040"/>
          </a:solidFill>
          <a:latin typeface="+mn-lt"/>
          <a:ea typeface="+mn-ea"/>
          <a:cs typeface="+mn-cs"/>
        </a:defRPr>
      </a:lvl3pPr>
      <a:lvl4pPr marL="1096963" indent="-182563" algn="l" rtl="0" eaLnBrk="0" fontAlgn="base" hangingPunct="0">
        <a:spcBef>
          <a:spcPct val="20000"/>
        </a:spcBef>
        <a:spcAft>
          <a:spcPts val="300"/>
        </a:spcAft>
        <a:buClr>
          <a:srgbClr val="04A8A4"/>
        </a:buClr>
        <a:buSzPct val="130000"/>
        <a:buFont typeface="Georgia" pitchFamily="18" charset="0"/>
        <a:buChar char="*"/>
        <a:defRPr sz="1600" kern="1200">
          <a:solidFill>
            <a:srgbClr val="404040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ct val="20000"/>
        </a:spcBef>
        <a:spcAft>
          <a:spcPts val="300"/>
        </a:spcAft>
        <a:buClr>
          <a:srgbClr val="04A8A4"/>
        </a:buClr>
        <a:buSzPct val="130000"/>
        <a:buFont typeface="Georgia" pitchFamily="18" charset="0"/>
        <a:buChar char="*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296988" y="2130425"/>
            <a:ext cx="7847012" cy="1803400"/>
          </a:xfrm>
        </p:spPr>
        <p:txBody>
          <a:bodyPr/>
          <a:lstStyle/>
          <a:p>
            <a:pPr marL="320040" indent="-32004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ru-RU" sz="4800" dirty="0" smtClean="0"/>
              <a:t>Результаты участия в олимпиадах и конкурсах обучающихся школы (статистика)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2743200" y="4872038"/>
            <a:ext cx="6400800" cy="1082675"/>
          </a:xfrm>
        </p:spPr>
        <p:txBody>
          <a:bodyPr/>
          <a:lstStyle/>
          <a:p>
            <a:pPr marL="0" indent="0" algn="r" eaLnBrk="1" hangingPunct="1">
              <a:buFont typeface="Wingdings" pitchFamily="2" charset="2"/>
              <a:buNone/>
            </a:pPr>
            <a:r>
              <a:rPr lang="ru-RU" altLang="ru-RU" sz="1600" b="1" smtClean="0">
                <a:latin typeface="Times New Roman" pitchFamily="18" charset="0"/>
              </a:rPr>
              <a:t>2014 - 2015 учебный год</a:t>
            </a:r>
          </a:p>
          <a:p>
            <a:pPr marL="0" indent="0" algn="r" eaLnBrk="1" hangingPunct="1">
              <a:buFont typeface="Wingdings" pitchFamily="2" charset="2"/>
              <a:buNone/>
            </a:pPr>
            <a:endParaRPr lang="ru-RU" altLang="ru-RU" sz="180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0" y="115888"/>
          <a:ext cx="9036050" cy="6121400"/>
        </p:xfrm>
        <a:graphic>
          <a:graphicData uri="http://schemas.openxmlformats.org/drawingml/2006/table">
            <a:tbl>
              <a:tblPr/>
              <a:tblGrid>
                <a:gridCol w="2130655"/>
                <a:gridCol w="734665"/>
                <a:gridCol w="2644794"/>
                <a:gridCol w="1101997"/>
                <a:gridCol w="2423939"/>
              </a:tblGrid>
              <a:tr h="21609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Команда: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Гагарина Анфиса,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Конончук Дарья,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Васильева Света,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Пластинина Ирина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Межшкольный фестиваль по немецкому языку «Рождественские встречи»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Диплом 1 степени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Попова Наталья Валерьяновна,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Корнилова Любовь Васильевна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350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Кузнецова Валерия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4а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Городская олимпиада по английскому языку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призер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Комольцева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Ирина Васильевна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350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	Булдакова Анна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4а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Городская олимпиада по английскому языку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призер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Лощинина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Лариса Александровна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350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Скрыль Альбина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4в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Городская олимпиада по немецкому языку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призер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Корнилова Любовь Васильевна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552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Федорова Ольга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4а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Городская олимпиада по английскому языку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призер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Лощинина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Лариса Александровна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2"/>
          <p:cNvSpPr>
            <a:spLocks noGrp="1"/>
          </p:cNvSpPr>
          <p:nvPr>
            <p:ph type="title"/>
          </p:nvPr>
        </p:nvSpPr>
        <p:spPr>
          <a:xfrm>
            <a:off x="1793289" y="5517232"/>
            <a:ext cx="6512511" cy="1008112"/>
          </a:xfrm>
        </p:spPr>
        <p:txBody>
          <a:bodyPr/>
          <a:lstStyle/>
          <a:p>
            <a:pPr marL="320040" indent="-32004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Конкурсы чтецов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68313" y="333375"/>
          <a:ext cx="8496300" cy="4845050"/>
        </p:xfrm>
        <a:graphic>
          <a:graphicData uri="http://schemas.openxmlformats.org/drawingml/2006/table">
            <a:tbl>
              <a:tblPr/>
              <a:tblGrid>
                <a:gridCol w="2017712"/>
                <a:gridCol w="785813"/>
                <a:gridCol w="2019300"/>
                <a:gridCol w="2019300"/>
                <a:gridCol w="1654175"/>
              </a:tblGrid>
              <a:tr h="1217454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Рашева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Анастасия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7б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Городской конкурс мастеров художественного слова «Таланты Земли Поморской»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Диплом 2 степени за высокое художественное мастерство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Кудряшова Валентина Михайловна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535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XV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городской конкурс художественного слова Великой победы страницы»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Дипломант в номинации «Исполнение поэзии»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6694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Ловдина Татьяна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Городской конкурс мастеров художественного слова «Таланты Земли Поморской»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Специальный диплом за высокое исполнительское мастерство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Соколова Елена Альбертовна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535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XV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городской конкурс художественного слова Великой победы страницы»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Дипломант в номинации «Исполнение поэзии»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535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Шкиль Борис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11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XV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городской конкурс художественного слова Великой победы страницы»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Дипломант в номинации «Исполнение поэзии»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Кудряшова Валентина Михайловна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</p:spPr>
        <p:txBody>
          <a:bodyPr/>
          <a:lstStyle/>
          <a:p>
            <a:pPr marL="320040" indent="-32004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ru-RU" sz="4000" smtClean="0">
                <a:latin typeface="Times New Roman" pitchFamily="18" charset="0"/>
                <a:cs typeface="Times New Roman" pitchFamily="18" charset="0"/>
              </a:rPr>
              <a:t>«Каждый класс – хор!»</a:t>
            </a:r>
            <a:br>
              <a:rPr lang="ru-RU" sz="4000" smtClean="0">
                <a:latin typeface="Times New Roman" pitchFamily="18" charset="0"/>
                <a:cs typeface="Times New Roman" pitchFamily="18" charset="0"/>
              </a:rPr>
            </a:br>
            <a:endParaRPr lang="ru-RU" smtClean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468313" y="260350"/>
          <a:ext cx="8496300" cy="3743325"/>
        </p:xfrm>
        <a:graphic>
          <a:graphicData uri="http://schemas.openxmlformats.org/drawingml/2006/table">
            <a:tbl>
              <a:tblPr/>
              <a:tblGrid>
                <a:gridCol w="960365"/>
                <a:gridCol w="2473138"/>
                <a:gridCol w="2120739"/>
                <a:gridCol w="2942058"/>
              </a:tblGrid>
              <a:tr h="180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4в,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2в,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4а,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5а,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5" marR="6857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Муниципальный конкурс «Каждый класс – хор!»</a:t>
                      </a:r>
                    </a:p>
                  </a:txBody>
                  <a:tcPr marL="68575" marR="6857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Дипломанты</a:t>
                      </a:r>
                    </a:p>
                  </a:txBody>
                  <a:tcPr marL="68575" marR="6857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Годына Ирина Геннадьевна</a:t>
                      </a:r>
                    </a:p>
                  </a:txBody>
                  <a:tcPr marL="68575" marR="6857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0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2г</a:t>
                      </a:r>
                    </a:p>
                  </a:txBody>
                  <a:tcPr marL="68575" marR="6857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ДЮЦ вокально-хоровая студия «Капель»</a:t>
                      </a:r>
                    </a:p>
                  </a:txBody>
                  <a:tcPr marL="68575" marR="6857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/>
              <a:t>Русский медвежонок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611188" y="333375"/>
          <a:ext cx="7993062" cy="4032250"/>
        </p:xfrm>
        <a:graphic>
          <a:graphicData uri="http://schemas.openxmlformats.org/drawingml/2006/table">
            <a:tbl>
              <a:tblPr/>
              <a:tblGrid>
                <a:gridCol w="1739900"/>
                <a:gridCol w="1017587"/>
                <a:gridCol w="2617788"/>
                <a:gridCol w="2617787"/>
              </a:tblGrid>
              <a:tr h="1008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Шихова Ксения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Международная игра-конкурс «Русский медвежонок – 2014»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место в городе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8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Меринова Лиза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место в городе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8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Прокофьев Максим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место в городе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8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Тюхтина Диана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место в городе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289" y="4372168"/>
            <a:ext cx="6512511" cy="1143000"/>
          </a:xfrm>
        </p:spPr>
        <p:txBody>
          <a:bodyPr/>
          <a:lstStyle/>
          <a:p>
            <a:pPr marL="320040" indent="-32004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ru-RU" sz="4000" dirty="0" smtClean="0"/>
              <a:t>Участие в олимпиаде 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1143000" y="731838"/>
            <a:ext cx="6400800" cy="3475037"/>
          </a:xfrm>
        </p:spPr>
        <p:txBody>
          <a:bodyPr rtlCol="0">
            <a:normAutofit fontScale="92500" lnSpcReduction="20000"/>
          </a:bodyPr>
          <a:lstStyle/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buFont typeface="Wingdings" pitchFamily="2" charset="2"/>
              <a:buNone/>
              <a:defRPr/>
            </a:pPr>
            <a:r>
              <a:rPr lang="ru-RU" sz="20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- </a:t>
            </a:r>
            <a:r>
              <a:rPr lang="ru-RU" sz="28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льготное поступление в престижный вуз;</a:t>
            </a: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buFont typeface="Wingdings" pitchFamily="2" charset="2"/>
              <a:buNone/>
              <a:defRPr/>
            </a:pPr>
            <a:endParaRPr lang="ru-RU" sz="280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buFontTx/>
              <a:buChar char="-"/>
              <a:defRPr/>
            </a:pPr>
            <a:r>
              <a:rPr lang="ru-RU" sz="28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 повышение самооценки и уверенности в себе и своих силах;  </a:t>
            </a: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buFontTx/>
              <a:buChar char="-"/>
              <a:defRPr/>
            </a:pPr>
            <a:endParaRPr lang="ru-RU" sz="280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buFont typeface="Wingdings" pitchFamily="2" charset="2"/>
              <a:buNone/>
              <a:defRPr/>
            </a:pPr>
            <a:r>
              <a:rPr lang="ru-RU" sz="28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- получение наиболее полных знаний в той области, которая интересна.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115888"/>
          <a:ext cx="9143998" cy="67421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5023"/>
                <a:gridCol w="1375037"/>
                <a:gridCol w="1291819"/>
                <a:gridCol w="1389504"/>
                <a:gridCol w="1443789"/>
                <a:gridCol w="1375037"/>
                <a:gridCol w="1443789"/>
              </a:tblGrid>
              <a:tr h="976245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25" marB="45725"/>
                </a:tc>
                <a:tc gridSpan="2"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Муниципальный этап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5" marB="45725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Региональный этап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5" marB="45725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err="1" smtClean="0">
                          <a:solidFill>
                            <a:schemeClr val="tx1"/>
                          </a:solidFill>
                        </a:rPr>
                        <a:t>Всерос</a:t>
                      </a:r>
                      <a:endParaRPr lang="ru-RU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ru-RU" sz="1800" dirty="0" err="1" smtClean="0">
                          <a:solidFill>
                            <a:schemeClr val="tx1"/>
                          </a:solidFill>
                        </a:rPr>
                        <a:t>сийский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 этап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5" marB="45725"/>
                </a:tc>
              </a:tr>
              <a:tr h="933277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победите</a:t>
                      </a:r>
                    </a:p>
                    <a:p>
                      <a:pPr algn="ctr"/>
                      <a:r>
                        <a:rPr lang="ru-RU" sz="1800" dirty="0" smtClean="0"/>
                        <a:t>ли</a:t>
                      </a:r>
                      <a:endParaRPr lang="ru-RU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призеры</a:t>
                      </a:r>
                      <a:endParaRPr lang="ru-RU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участники </a:t>
                      </a:r>
                      <a:endParaRPr lang="ru-RU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победители</a:t>
                      </a:r>
                      <a:endParaRPr lang="ru-RU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призеры</a:t>
                      </a:r>
                      <a:endParaRPr lang="ru-RU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5" marB="45725"/>
                </a:tc>
              </a:tr>
              <a:tr h="1610863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2012/</a:t>
                      </a:r>
                    </a:p>
                    <a:p>
                      <a:pPr algn="ctr"/>
                      <a:r>
                        <a:rPr lang="ru-RU" sz="1800" dirty="0" smtClean="0"/>
                        <a:t>2013</a:t>
                      </a:r>
                      <a:endParaRPr lang="ru-RU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13</a:t>
                      </a:r>
                      <a:endParaRPr lang="ru-RU" sz="3200" b="1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75</a:t>
                      </a:r>
                      <a:endParaRPr lang="ru-RU" sz="3200" b="1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24</a:t>
                      </a:r>
                      <a:endParaRPr lang="ru-RU" sz="3200" b="1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-</a:t>
                      </a:r>
                      <a:endParaRPr lang="ru-RU" sz="3200" b="1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5</a:t>
                      </a:r>
                      <a:endParaRPr lang="ru-RU" sz="3200" b="1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-</a:t>
                      </a:r>
                      <a:endParaRPr lang="ru-RU" sz="3200" b="1" dirty="0"/>
                    </a:p>
                  </a:txBody>
                  <a:tcPr marT="45725" marB="45725"/>
                </a:tc>
              </a:tr>
              <a:tr h="1610863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2013/</a:t>
                      </a:r>
                    </a:p>
                    <a:p>
                      <a:pPr algn="ctr"/>
                      <a:r>
                        <a:rPr lang="ru-RU" sz="1800" dirty="0" smtClean="0"/>
                        <a:t>2014</a:t>
                      </a:r>
                      <a:endParaRPr lang="ru-RU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12</a:t>
                      </a:r>
                      <a:endParaRPr lang="ru-RU" sz="3200" b="1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75</a:t>
                      </a:r>
                      <a:endParaRPr lang="ru-RU" sz="3200" b="1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20</a:t>
                      </a:r>
                      <a:endParaRPr lang="ru-RU" sz="3200" b="1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-</a:t>
                      </a:r>
                      <a:endParaRPr lang="ru-RU" sz="3200" b="1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2</a:t>
                      </a:r>
                      <a:endParaRPr lang="ru-RU" sz="3200" b="1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-</a:t>
                      </a:r>
                      <a:endParaRPr lang="ru-RU" sz="3200" b="1" dirty="0"/>
                    </a:p>
                  </a:txBody>
                  <a:tcPr marT="45725" marB="45725"/>
                </a:tc>
              </a:tr>
              <a:tr h="1610863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2014/</a:t>
                      </a:r>
                    </a:p>
                    <a:p>
                      <a:pPr algn="ctr"/>
                      <a:r>
                        <a:rPr lang="ru-RU" sz="1800" dirty="0" smtClean="0"/>
                        <a:t>2015</a:t>
                      </a:r>
                      <a:endParaRPr lang="ru-RU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18</a:t>
                      </a:r>
                      <a:endParaRPr lang="ru-RU" sz="3200" b="1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65</a:t>
                      </a:r>
                      <a:endParaRPr lang="ru-RU" sz="3200" b="1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24</a:t>
                      </a:r>
                      <a:endParaRPr lang="ru-RU" sz="3200" b="1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3</a:t>
                      </a:r>
                      <a:endParaRPr lang="ru-RU" sz="3200" b="1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8</a:t>
                      </a:r>
                      <a:endParaRPr lang="ru-RU" sz="3200" b="1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2</a:t>
                      </a:r>
                      <a:endParaRPr lang="ru-RU" sz="3200" b="1" dirty="0"/>
                    </a:p>
                  </a:txBody>
                  <a:tcPr marT="45725" marB="45725"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pPr marL="320040" indent="-32004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ru-RU" sz="2800" dirty="0" smtClean="0">
                <a:latin typeface="Times New Roman" pitchFamily="18" charset="0"/>
              </a:rPr>
              <a:t>Проведение муниципального этапа олимпиады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8229600" cy="45307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400" b="1" smtClean="0"/>
              <a:t>Победители муниципального этапа олимпиады по 2 предметам (2014-2015 уч.г):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400" b="1" smtClean="0">
                <a:solidFill>
                  <a:srgbClr val="FF0000"/>
                </a:solidFill>
              </a:rPr>
              <a:t>Гурьева Наталья </a:t>
            </a:r>
            <a:r>
              <a:rPr lang="ru-RU" altLang="ru-RU" sz="2400" b="1" smtClean="0">
                <a:solidFill>
                  <a:schemeClr val="tx1"/>
                </a:solidFill>
              </a:rPr>
              <a:t>(английский язык, право), 8 класс, МАОУ «СОШ № 6»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400" b="1" smtClean="0">
                <a:solidFill>
                  <a:srgbClr val="FF0000"/>
                </a:solidFill>
              </a:rPr>
              <a:t>Давыдова Елизавета </a:t>
            </a:r>
            <a:r>
              <a:rPr lang="ru-RU" altLang="ru-RU" sz="2400" b="1" smtClean="0">
                <a:solidFill>
                  <a:schemeClr val="tx1"/>
                </a:solidFill>
              </a:rPr>
              <a:t>(английский язык, немецкий язык), 9 класс, МАОУ «СОШ № 6»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400" b="1" smtClean="0">
                <a:solidFill>
                  <a:srgbClr val="FF0000"/>
                </a:solidFill>
              </a:rPr>
              <a:t>Митькина Юлия </a:t>
            </a:r>
            <a:r>
              <a:rPr lang="ru-RU" altLang="ru-RU" sz="2400" b="1" smtClean="0">
                <a:solidFill>
                  <a:schemeClr val="tx1"/>
                </a:solidFill>
              </a:rPr>
              <a:t>(обществознание, английский язык), 8 класс, МАОУ «СОШ № 6»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400" b="1" smtClean="0">
                <a:solidFill>
                  <a:srgbClr val="FF0000"/>
                </a:solidFill>
              </a:rPr>
              <a:t>Химченко Ольга </a:t>
            </a:r>
            <a:r>
              <a:rPr lang="ru-RU" altLang="ru-RU" sz="2400" b="1" smtClean="0">
                <a:solidFill>
                  <a:schemeClr val="tx1"/>
                </a:solidFill>
              </a:rPr>
              <a:t>(обществознание, технология-обслуживающий труд), 8 класс, МАОУ «СОШ № 6»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400" b="1" smtClean="0">
                <a:solidFill>
                  <a:srgbClr val="FF0000"/>
                </a:solidFill>
              </a:rPr>
              <a:t>Ширяев Артур </a:t>
            </a:r>
            <a:r>
              <a:rPr lang="ru-RU" altLang="ru-RU" sz="2400" b="1" smtClean="0">
                <a:solidFill>
                  <a:schemeClr val="tx1"/>
                </a:solidFill>
              </a:rPr>
              <a:t>(география, история), 8 класс, МАОУ «СОШ № 6»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22238" y="881063"/>
          <a:ext cx="9036051" cy="5989639"/>
        </p:xfrm>
        <a:graphic>
          <a:graphicData uri="http://schemas.openxmlformats.org/drawingml/2006/table">
            <a:tbl>
              <a:tblPr firstRow="1" firstCol="1" bandRow="1"/>
              <a:tblGrid>
                <a:gridCol w="2706112"/>
                <a:gridCol w="916145"/>
                <a:gridCol w="1777897"/>
                <a:gridCol w="2269126"/>
                <a:gridCol w="1366771"/>
              </a:tblGrid>
              <a:tr h="24536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ФИ участника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Класс 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Предмет 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Учитель 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Диплом 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2126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Орлова Арина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литература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Соколова Е.А.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победитель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3024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Пугачевская Елизавета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литература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Григорьева С.А.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призер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2126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Бардинова Юлия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английский язык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Коптева О.А.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призер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2126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Давыдова Елизавета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английский язык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Солкова Н.М.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призер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2126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Тарасова Евгения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биология 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Мякшина А.О.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призер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0321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Пыкус Анастасия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экология 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Мякшина А.О.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призер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2126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Хабаров Михаил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астрономия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Рощина Э.В.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призер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2126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Котрехова Алла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немецкий язык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Попова Н.В.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призер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2126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b="1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Завгородняя</a:t>
                      </a: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Валерия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немецкий язык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Пантюкова Г.П.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победитель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3024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b="1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Ловдина</a:t>
                      </a: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Татьяна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обслуживающий труд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Толобистюк Е.И.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победитель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3024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Ляхов Никита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ОБЖ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Семянников Н.А.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призер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7505" y="188640"/>
            <a:ext cx="8198296" cy="576064"/>
          </a:xfrm>
        </p:spPr>
        <p:txBody>
          <a:bodyPr/>
          <a:lstStyle/>
          <a:p>
            <a:pPr marL="320040" indent="-32004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ru-RU" sz="3600" dirty="0" smtClean="0"/>
              <a:t>Победители и призеры РЭ ВОШ</a:t>
            </a:r>
            <a:endParaRPr lang="ru-RU" sz="3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50825" y="1189038"/>
          <a:ext cx="8785225" cy="5337176"/>
        </p:xfrm>
        <a:graphic>
          <a:graphicData uri="http://schemas.openxmlformats.org/drawingml/2006/table">
            <a:tbl>
              <a:tblPr/>
              <a:tblGrid>
                <a:gridCol w="1508125"/>
                <a:gridCol w="881063"/>
                <a:gridCol w="2268537"/>
                <a:gridCol w="2270125"/>
                <a:gridCol w="1857375"/>
              </a:tblGrid>
              <a:tr h="914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Булдакова Анна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4а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XIII 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Всероссийский марафон учеников-занковцев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победитель муниципального этапа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Резвая Людмила Кузьминична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5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Федорова Ольга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4а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призер муниципального этапа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Янчук Алена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4а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89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Булдакова Анна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4а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Городская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предметная олимпиада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обучающихся 4-х классов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Победитель олимпиады по русскому языку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Резвая Людмила Кузьминична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89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Шубин Илья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4б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Городская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предметная олимпиада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обучающихся 4-х классов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Призер олимпиады по литературному чтению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Кравец Татьяна Александровна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32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marL="320040" indent="-32004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ru-RU" sz="4000" smtClean="0">
                <a:latin typeface="Times New Roman" pitchFamily="18" charset="0"/>
                <a:cs typeface="Times New Roman" pitchFamily="18" charset="0"/>
              </a:rPr>
              <a:t>Марафон учеников-занковцев</a:t>
            </a:r>
            <a:br>
              <a:rPr lang="ru-RU" sz="4000" smtClean="0">
                <a:latin typeface="Times New Roman" pitchFamily="18" charset="0"/>
                <a:cs typeface="Times New Roman" pitchFamily="18" charset="0"/>
              </a:rPr>
            </a:br>
            <a:endParaRPr lang="ru-RU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</p:spPr>
        <p:txBody>
          <a:bodyPr/>
          <a:lstStyle/>
          <a:p>
            <a:pPr marL="320040" indent="-32004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ru-RU" sz="4000" smtClean="0">
                <a:latin typeface="Times New Roman" pitchFamily="18" charset="0"/>
                <a:cs typeface="Times New Roman" pitchFamily="18" charset="0"/>
              </a:rPr>
              <a:t>«Ученые будущего»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95288" y="333375"/>
          <a:ext cx="8064500" cy="4105276"/>
        </p:xfrm>
        <a:graphic>
          <a:graphicData uri="http://schemas.openxmlformats.org/drawingml/2006/table">
            <a:tbl>
              <a:tblPr/>
              <a:tblGrid>
                <a:gridCol w="1382713"/>
                <a:gridCol w="811212"/>
                <a:gridCol w="2081213"/>
                <a:gridCol w="2082800"/>
                <a:gridCol w="1706562"/>
              </a:tblGrid>
              <a:tr h="2052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Олейник Арсений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3а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Муниципальный конкурс учебно-исследовательских работ обучающихся «Ученые будущего»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Победитель конкурса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Осипова Лариса Юрьевна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52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Кузнецова Валерия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4а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Муниципальный конкурс учебно-исследовательских работ обучающихся «Ученые будущего»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Призер конкурса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Резвая Людмила Кузьминична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50825" y="1412875"/>
          <a:ext cx="8569325" cy="4824413"/>
        </p:xfrm>
        <a:graphic>
          <a:graphicData uri="http://schemas.openxmlformats.org/drawingml/2006/table">
            <a:tbl>
              <a:tblPr/>
              <a:tblGrid>
                <a:gridCol w="1396948"/>
                <a:gridCol w="620690"/>
                <a:gridCol w="2519391"/>
                <a:gridCol w="2304169"/>
                <a:gridCol w="1728127"/>
              </a:tblGrid>
              <a:tr h="30241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Тарасова Евгения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77" marR="685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</a:p>
                  </a:txBody>
                  <a:tcPr marL="68577" marR="685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Муниципальная конференция старшеклассников «Юность Северодвинска»</a:t>
                      </a:r>
                    </a:p>
                  </a:txBody>
                  <a:tcPr marL="68577" marR="685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место на секции «Биология»</a:t>
                      </a:r>
                    </a:p>
                  </a:txBody>
                  <a:tcPr marL="68577" marR="685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Мякшина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Анжелика Олеговна</a:t>
                      </a:r>
                    </a:p>
                  </a:txBody>
                  <a:tcPr marL="68577" marR="685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0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Осипова Екатерина</a:t>
                      </a:r>
                    </a:p>
                  </a:txBody>
                  <a:tcPr marL="68577" marR="685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</a:p>
                  </a:txBody>
                  <a:tcPr marL="68577" marR="685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Муниципальная конференция старшеклассников «Юность Северодвинска»</a:t>
                      </a:r>
                    </a:p>
                  </a:txBody>
                  <a:tcPr marL="68577" marR="685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место на секции «Физика»</a:t>
                      </a:r>
                    </a:p>
                  </a:txBody>
                  <a:tcPr marL="68577" marR="685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Рощина Элла </a:t>
                      </a: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Вилениновна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7" marR="685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58" name="Заголовок 2"/>
          <p:cNvSpPr>
            <a:spLocks noGrp="1"/>
          </p:cNvSpPr>
          <p:nvPr>
            <p:ph type="title"/>
          </p:nvPr>
        </p:nvSpPr>
        <p:spPr>
          <a:xfrm>
            <a:off x="2195736" y="188640"/>
            <a:ext cx="6512511" cy="1143000"/>
          </a:xfrm>
        </p:spPr>
        <p:txBody>
          <a:bodyPr/>
          <a:lstStyle/>
          <a:p>
            <a:pPr marL="320040" indent="-32004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ru-RU" sz="4000" smtClean="0">
                <a:latin typeface="Times New Roman" pitchFamily="18" charset="0"/>
                <a:cs typeface="Times New Roman" pitchFamily="18" charset="0"/>
              </a:rPr>
              <a:t>«Юность Северодвинска»</a:t>
            </a:r>
            <a:br>
              <a:rPr lang="ru-RU" sz="4000" smtClean="0">
                <a:latin typeface="Times New Roman" pitchFamily="18" charset="0"/>
                <a:cs typeface="Times New Roman" pitchFamily="18" charset="0"/>
              </a:rPr>
            </a:br>
            <a:endParaRPr lang="ru-RU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79388" y="115888"/>
          <a:ext cx="8856662" cy="6623052"/>
        </p:xfrm>
        <a:graphic>
          <a:graphicData uri="http://schemas.openxmlformats.org/drawingml/2006/table">
            <a:tbl>
              <a:tblPr/>
              <a:tblGrid>
                <a:gridCol w="1519237"/>
                <a:gridCol w="889000"/>
                <a:gridCol w="2287588"/>
                <a:gridCol w="2287587"/>
                <a:gridCol w="1873250"/>
              </a:tblGrid>
              <a:tr h="890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Юдина Дарья</a:t>
                      </a:r>
                    </a:p>
                  </a:txBody>
                  <a:tcPr marL="42676" marR="4267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5а</a:t>
                      </a:r>
                    </a:p>
                  </a:txBody>
                  <a:tcPr marL="42676" marR="4267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Городской конкурс по страноведению «Знатоки страны изучаемого языка»</a:t>
                      </a:r>
                    </a:p>
                  </a:txBody>
                  <a:tcPr marL="42676" marR="4267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Победитель в номинации «Профи»</a:t>
                      </a:r>
                    </a:p>
                  </a:txBody>
                  <a:tcPr marL="42676" marR="4267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Петрова Наталья Олеговна</a:t>
                      </a:r>
                    </a:p>
                  </a:txBody>
                  <a:tcPr marL="42676" marR="4267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69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Антипина Алина</a:t>
                      </a:r>
                    </a:p>
                  </a:txBody>
                  <a:tcPr marL="42676" marR="4267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6г</a:t>
                      </a:r>
                    </a:p>
                  </a:txBody>
                  <a:tcPr marL="42676" marR="4267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Городской конкурс по страноведению «Знатоки страны изучаемого языка»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2676" marR="4267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Победитель в номинации «Профи»</a:t>
                      </a:r>
                    </a:p>
                  </a:txBody>
                  <a:tcPr marL="42676" marR="4267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Зиновьева Наталья Викторовна</a:t>
                      </a:r>
                    </a:p>
                  </a:txBody>
                  <a:tcPr marL="42676" marR="4267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69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Федоренко Полина</a:t>
                      </a:r>
                    </a:p>
                  </a:txBody>
                  <a:tcPr marL="42676" marR="4267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5б</a:t>
                      </a:r>
                    </a:p>
                  </a:txBody>
                  <a:tcPr marL="42676" marR="4267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Городской конкурс по страноведению «Знатоки страны изучаемого языка»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2676" marR="4267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Призер в номинации «Профи»</a:t>
                      </a:r>
                    </a:p>
                  </a:txBody>
                  <a:tcPr marL="42676" marR="4267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Комольцева Ирина Васильевна</a:t>
                      </a:r>
                    </a:p>
                  </a:txBody>
                  <a:tcPr marL="42676" marR="4267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69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Шихова Ксения</a:t>
                      </a:r>
                    </a:p>
                  </a:txBody>
                  <a:tcPr marL="42676" marR="4267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5д</a:t>
                      </a:r>
                    </a:p>
                  </a:txBody>
                  <a:tcPr marL="42676" marR="4267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Городской конкурс по страноведению «Знатоки страны изучаемого языка»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2676" marR="4267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Призер в номинации «Профи»</a:t>
                      </a:r>
                    </a:p>
                  </a:txBody>
                  <a:tcPr marL="42676" marR="4267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Лагунова Арина Валерьевна</a:t>
                      </a:r>
                    </a:p>
                  </a:txBody>
                  <a:tcPr marL="42676" marR="4267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11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Оболонская Елизавета</a:t>
                      </a:r>
                    </a:p>
                  </a:txBody>
                  <a:tcPr marL="42676" marR="4267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5в</a:t>
                      </a:r>
                    </a:p>
                  </a:txBody>
                  <a:tcPr marL="42676" marR="4267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Городской конкурс по страноведению «Знатоки страны изучаемого языка»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2676" marR="4267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Призер в номинации «Профи»</a:t>
                      </a:r>
                    </a:p>
                  </a:txBody>
                  <a:tcPr marL="42676" marR="4267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Лощинина Лариса Александровна</a:t>
                      </a:r>
                    </a:p>
                  </a:txBody>
                  <a:tcPr marL="42676" marR="4267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11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Дмитриева Дарья</a:t>
                      </a:r>
                    </a:p>
                  </a:txBody>
                  <a:tcPr marL="42676" marR="4267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6а</a:t>
                      </a:r>
                    </a:p>
                  </a:txBody>
                  <a:tcPr marL="42676" marR="4267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Городской конкурс по страноведению «Знатоки страны изучаемого языка»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2676" marR="4267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Призер в номинации «Профи»</a:t>
                      </a:r>
                    </a:p>
                  </a:txBody>
                  <a:tcPr marL="42676" marR="4267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Зиновьева Наталья Викторовна</a:t>
                      </a:r>
                    </a:p>
                  </a:txBody>
                  <a:tcPr marL="42676" marR="4267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95288" y="1628775"/>
          <a:ext cx="8569325" cy="4664075"/>
        </p:xfrm>
        <a:graphic>
          <a:graphicData uri="http://schemas.openxmlformats.org/drawingml/2006/table">
            <a:tbl>
              <a:tblPr/>
              <a:tblGrid>
                <a:gridCol w="1470025"/>
                <a:gridCol w="860425"/>
                <a:gridCol w="2212975"/>
                <a:gridCol w="2212975"/>
                <a:gridCol w="1812925"/>
              </a:tblGrid>
              <a:tr h="16460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Верещагин Денис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6б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Городской конкурс по немецкому языку «Юный переводчик»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Победитель в номинации «Поэтический перевод текста с немецкого языка на русский язык»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Попова Наталья Валерьяновна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780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Егорова Екатерина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5г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Городской конкурс по немецкому языку «Юный переводчик»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Призер в номинации «Выразительное чтение иноязычного поэтического текста»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Корнилова Любовь Васильевна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399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Махненко Алина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5г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Городской конкурс по немецкому языку «Юный переводчик»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Призер в номинации «Выразительное чтение иноязычного поэтического текста»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Корнилова Любовь Васильевна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12" name="Заголовок 2"/>
          <p:cNvSpPr>
            <a:spLocks noGrp="1"/>
          </p:cNvSpPr>
          <p:nvPr>
            <p:ph type="title"/>
          </p:nvPr>
        </p:nvSpPr>
        <p:spPr>
          <a:xfrm>
            <a:off x="2339752" y="332656"/>
            <a:ext cx="6512511" cy="1143000"/>
          </a:xfrm>
        </p:spPr>
        <p:txBody>
          <a:bodyPr/>
          <a:lstStyle/>
          <a:p>
            <a:pPr marL="320040" indent="-32004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«Юный переводчик»</a:t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3218</TotalTime>
  <Words>900</Words>
  <Application>Microsoft Office PowerPoint</Application>
  <PresentationFormat>Экран (4:3)</PresentationFormat>
  <Paragraphs>294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2" baseType="lpstr">
      <vt:lpstr>Arial</vt:lpstr>
      <vt:lpstr>Trebuchet MS</vt:lpstr>
      <vt:lpstr>Georgia</vt:lpstr>
      <vt:lpstr>Calibri</vt:lpstr>
      <vt:lpstr>Times New Roman</vt:lpstr>
      <vt:lpstr>Wingdings</vt:lpstr>
      <vt:lpstr>+mj-lt</vt:lpstr>
      <vt:lpstr>Воздушный поток</vt:lpstr>
      <vt:lpstr>Результаты участия в олимпиадах и конкурсах обучающихся школы (статистика)</vt:lpstr>
      <vt:lpstr>Презентация PowerPoint</vt:lpstr>
      <vt:lpstr>Проведение муниципального этапа олимпиады</vt:lpstr>
      <vt:lpstr>Победители и призеры РЭ ВОШ</vt:lpstr>
      <vt:lpstr>Марафон учеников-занковцев </vt:lpstr>
      <vt:lpstr>«Ученые будущего»</vt:lpstr>
      <vt:lpstr>«Юность Северодвинска» </vt:lpstr>
      <vt:lpstr>Презентация PowerPoint</vt:lpstr>
      <vt:lpstr>«Юный переводчик» </vt:lpstr>
      <vt:lpstr>Презентация PowerPoint</vt:lpstr>
      <vt:lpstr>Конкурсы чтецов</vt:lpstr>
      <vt:lpstr>«Каждый класс – хор!» </vt:lpstr>
      <vt:lpstr>Русский медвежонок</vt:lpstr>
      <vt:lpstr>Участие в олимпиаде </vt:lpstr>
    </vt:vector>
  </TitlesOfParts>
  <Company>ШКОЛА29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Химия</dc:creator>
  <cp:lastModifiedBy>профи</cp:lastModifiedBy>
  <cp:revision>290</cp:revision>
  <cp:lastPrinted>2015-03-17T10:01:57Z</cp:lastPrinted>
  <dcterms:created xsi:type="dcterms:W3CDTF">2014-03-27T05:08:38Z</dcterms:created>
  <dcterms:modified xsi:type="dcterms:W3CDTF">2019-11-27T14:52:03Z</dcterms:modified>
</cp:coreProperties>
</file>